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/>
      <a:tcStyle>
        <a:tcBdr/>
        <a:fill>
          <a:solidFill>
            <a:srgbClr val="E8EDF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0"/>
  </p:normalViewPr>
  <p:slideViewPr>
    <p:cSldViewPr snapToGrid="0">
      <p:cViewPr varScale="1">
        <p:scale>
          <a:sx n="138" d="100"/>
          <a:sy n="138" d="100"/>
        </p:scale>
        <p:origin x="84" y="4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media/media3.m4a>
</file>

<file path=ppt/media/media4.m4a>
</file>

<file path=ppt/media/media5.m4a>
</file>

<file path=ppt/media/media6.mp4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>
            <a:spLocks noGrp="1"/>
          </p:cNvSpPr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norm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penai.com/chatgpt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54;p13"/>
          <p:cNvSpPr txBox="1">
            <a:spLocks noGrp="1"/>
          </p:cNvSpPr>
          <p:nvPr>
            <p:ph type="ctrTitle"/>
          </p:nvPr>
        </p:nvSpPr>
        <p:spPr>
          <a:xfrm>
            <a:off x="311707" y="744575"/>
            <a:ext cx="8520602" cy="2052599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Creating a fire alarm using household IOT sensors</a:t>
            </a:r>
          </a:p>
        </p:txBody>
      </p:sp>
      <p:sp>
        <p:nvSpPr>
          <p:cNvPr id="110" name="Google Shape;55;p13"/>
          <p:cNvSpPr txBox="1">
            <a:spLocks noGrp="1"/>
          </p:cNvSpPr>
          <p:nvPr>
            <p:ph type="subTitle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0" indent="0">
              <a:defRPr sz="1200"/>
            </a:lvl1pPr>
          </a:lstStyle>
          <a:p>
            <a:r>
              <a:t>Gabi Rivera, Sahil Wadhwa, and Liam Richardson</a:t>
            </a:r>
          </a:p>
        </p:txBody>
      </p:sp>
      <p:pic>
        <p:nvPicPr>
          <p:cNvPr id="111" name="Audio 8" descr="Audio 8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1" cy="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Audio 8">
            <a:extLst>
              <a:ext uri="{FF2B5EF4-FFF2-40B4-BE49-F238E27FC236}">
                <a16:creationId xmlns:a16="http://schemas.microsoft.com/office/drawing/2014/main" id="{162FC206-63B6-F01A-47B5-C3516CA60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2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</p:cTn>
                <p:tgtEl>
                  <p:spTgt spid="111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15;p2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References</a:t>
            </a:r>
          </a:p>
        </p:txBody>
      </p:sp>
      <p:sp>
        <p:nvSpPr>
          <p:cNvPr id="149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200000"/>
              </a:lnSpc>
              <a:buSzTx/>
              <a:buNone/>
              <a:defRPr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OpenAI. (n.d.). </a:t>
            </a:r>
            <a:r>
              <a:rPr i="1"/>
              <a:t>ChatGPT</a:t>
            </a:r>
            <a:r>
              <a:t>. Retrieved June 01, 2024, from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/>
              </a:rPr>
              <a:t>https://www.openai.com/chatgpt</a:t>
            </a:r>
          </a:p>
          <a:p>
            <a:pPr indent="-457200">
              <a:lnSpc>
                <a:spcPct val="200000"/>
              </a:lnSpc>
              <a:buSzTx/>
              <a:buNone/>
              <a:defRPr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Istre, G. R., &amp; Mallonee, S. (2000). </a:t>
            </a:r>
            <a:r>
              <a:rPr i="1"/>
              <a:t>Smoke alarms and prevention of house-fire-related deaths and injuries</a:t>
            </a:r>
            <a:r>
              <a:t>. The Western journal of medicine, 173(2), 92–93. https://doi.org/10.1136/ewjm.173.2.92</a:t>
            </a:r>
          </a:p>
          <a:p>
            <a:pPr indent="-457200">
              <a:lnSpc>
                <a:spcPct val="200000"/>
              </a:lnSpc>
              <a:buSzTx/>
              <a:buNone/>
              <a:defRPr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Molino-Minero-Re, E., Aguileta, A. A., Brena, R. F., &amp; Garcia-Ceja, E. (2021). </a:t>
            </a:r>
            <a:r>
              <a:rPr i="1"/>
              <a:t>Improved Accuracy in Predicting the Best Sensor Fusion Architecture for Multiple Domains</a:t>
            </a:r>
            <a:r>
              <a:t>. Sensors (Basel, Switzerland), 21(21), 7007. https://doi.org/10.3390/s2121700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21;p23" descr="Google Shape;121;p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"/>
            <a:ext cx="9144000" cy="51435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60;p1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Introduction</a:t>
            </a:r>
          </a:p>
        </p:txBody>
      </p:sp>
      <p:sp>
        <p:nvSpPr>
          <p:cNvPr id="114" name="Google Shape;61;p14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4260301" cy="34164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indent="-317181">
              <a:lnSpc>
                <a:spcPct val="103500"/>
              </a:lnSpc>
              <a:buSzPct val="100000"/>
              <a:defRPr sz="1300"/>
            </a:pPr>
            <a:r>
              <a:rPr dirty="0"/>
              <a:t>Fire alarms save lives, but their efficacy is stifled by false alarms and hardware issues.</a:t>
            </a:r>
          </a:p>
          <a:p>
            <a:pPr marL="0" indent="457200">
              <a:lnSpc>
                <a:spcPct val="103500"/>
              </a:lnSpc>
              <a:spcBef>
                <a:spcPts val="1200"/>
              </a:spcBef>
              <a:buSzTx/>
              <a:buNone/>
              <a:defRPr sz="1300"/>
            </a:pPr>
            <a:endParaRPr dirty="0"/>
          </a:p>
          <a:p>
            <a:pPr indent="-317181">
              <a:lnSpc>
                <a:spcPct val="103500"/>
              </a:lnSpc>
              <a:spcBef>
                <a:spcPts val="1200"/>
              </a:spcBef>
              <a:buSzPct val="100000"/>
              <a:defRPr sz="1300"/>
            </a:pPr>
            <a:r>
              <a:rPr dirty="0"/>
              <a:t>It has been noted that by fusing data from common household IOT sensors, one can produce a makeshift fire alarm.</a:t>
            </a:r>
          </a:p>
          <a:p>
            <a:pPr marL="0" indent="457200">
              <a:lnSpc>
                <a:spcPct val="103500"/>
              </a:lnSpc>
              <a:spcBef>
                <a:spcPts val="1200"/>
              </a:spcBef>
              <a:buSzTx/>
              <a:buNone/>
              <a:defRPr sz="1300"/>
            </a:pPr>
            <a:endParaRPr dirty="0"/>
          </a:p>
          <a:p>
            <a:pPr indent="-317181">
              <a:lnSpc>
                <a:spcPct val="103500"/>
              </a:lnSpc>
              <a:spcBef>
                <a:spcPts val="1200"/>
              </a:spcBef>
              <a:buSzPct val="100000"/>
              <a:defRPr sz="1300"/>
            </a:pPr>
            <a:r>
              <a:rPr dirty="0"/>
              <a:t>This second fire alarm can be used in conjunction with traditional fire alarms to increase the confidence of a reported fire.</a:t>
            </a:r>
            <a:endParaRPr lang="en-US" dirty="0"/>
          </a:p>
          <a:p>
            <a:pPr marL="140019" indent="0">
              <a:lnSpc>
                <a:spcPct val="103500"/>
              </a:lnSpc>
              <a:spcBef>
                <a:spcPts val="1200"/>
              </a:spcBef>
              <a:buSzPct val="100000"/>
              <a:buNone/>
              <a:defRPr sz="1300"/>
            </a:pPr>
            <a:endParaRPr lang="en-US" dirty="0"/>
          </a:p>
          <a:p>
            <a:pPr indent="-317181">
              <a:lnSpc>
                <a:spcPct val="103500"/>
              </a:lnSpc>
              <a:spcBef>
                <a:spcPts val="1200"/>
              </a:spcBef>
              <a:buSzPct val="100000"/>
              <a:defRPr sz="1300"/>
            </a:pPr>
            <a:r>
              <a:rPr lang="en-US" dirty="0"/>
              <a:t>This project aims to train several models on IOT data to create a secondary fire alarm</a:t>
            </a:r>
            <a:endParaRPr dirty="0"/>
          </a:p>
        </p:txBody>
      </p:sp>
      <p:pic>
        <p:nvPicPr>
          <p:cNvPr id="115" name="Google Shape;62;p14" descr="Google Shape;62;p14"/>
          <p:cNvPicPr>
            <a:picLocks noChangeAspect="1"/>
          </p:cNvPicPr>
          <p:nvPr/>
        </p:nvPicPr>
        <p:blipFill>
          <a:blip r:embed="rId4"/>
          <a:srcRect l="13349" r="20001" b="1165"/>
          <a:stretch>
            <a:fillRect/>
          </a:stretch>
        </p:blipFill>
        <p:spPr>
          <a:xfrm>
            <a:off x="4865075" y="1065374"/>
            <a:ext cx="4134799" cy="3503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B9E5F281-1282-5E3F-F8A9-D5D9048B3F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spd="med" advTm="956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67;p1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Data Preprocessing</a:t>
            </a:r>
          </a:p>
        </p:txBody>
      </p:sp>
      <p:sp>
        <p:nvSpPr>
          <p:cNvPr id="118" name="Google Shape;68;p15"/>
          <p:cNvSpPr txBox="1">
            <a:spLocks noGrp="1"/>
          </p:cNvSpPr>
          <p:nvPr>
            <p:ph type="body" sz="half" idx="1"/>
          </p:nvPr>
        </p:nvSpPr>
        <p:spPr>
          <a:xfrm>
            <a:off x="311699" y="934174"/>
            <a:ext cx="4260301" cy="405690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2000"/>
              </a:lnSpc>
              <a:buChar char="-"/>
            </a:pPr>
            <a:r>
              <a:t>General Data Info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5,000 obs. 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14 numerical features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1 binary outcome (Yes and No)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No missing values</a:t>
            </a:r>
          </a:p>
          <a:p>
            <a:pPr>
              <a:lnSpc>
                <a:spcPct val="92000"/>
              </a:lnSpc>
              <a:buChar char="-"/>
            </a:pPr>
            <a:r>
              <a:t>Transformations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UTC to hour, day, month, &amp; year format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Predictors with high Pearson Correlation Score &gt;0.75 were removed reducing predictors to 7 variables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No predictor with &lt;0.5 skewness score after Box-Cox Transformation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Center &amp; Scale was performed before running the predictors into the models </a:t>
            </a:r>
          </a:p>
          <a:p>
            <a:pPr>
              <a:lnSpc>
                <a:spcPct val="92000"/>
              </a:lnSpc>
              <a:buChar char="-"/>
            </a:pPr>
            <a:r>
              <a:t>Data Splitting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80% Train set and 20% Test set</a:t>
            </a:r>
          </a:p>
          <a:p>
            <a:pPr marL="914400" lvl="1" indent="-317500">
              <a:lnSpc>
                <a:spcPct val="92000"/>
              </a:lnSpc>
              <a:buSzPts val="1400"/>
              <a:buChar char="-"/>
              <a:defRPr sz="1400"/>
            </a:pPr>
            <a:r>
              <a:t>Train set rebalanced (ROSE)</a:t>
            </a:r>
          </a:p>
        </p:txBody>
      </p:sp>
      <p:pic>
        <p:nvPicPr>
          <p:cNvPr id="119" name="Google Shape;69;p15" descr="Google Shape;69;p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6599" y="2384924"/>
            <a:ext cx="3911901" cy="2540174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pic>
        <p:nvPicPr>
          <p:cNvPr id="120" name="Google Shape;70;p15" descr="Google Shape;70;p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9950" y="205875"/>
            <a:ext cx="3985205" cy="2047151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pic>
        <p:nvPicPr>
          <p:cNvPr id="2" name="Audio 37">
            <a:extLst>
              <a:ext uri="{FF2B5EF4-FFF2-40B4-BE49-F238E27FC236}">
                <a16:creationId xmlns:a16="http://schemas.microsoft.com/office/drawing/2014/main" id="{597EAD8E-4CAA-9247-03D4-037F99146D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75;p1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Exploratory Data Analysis</a:t>
            </a:r>
          </a:p>
        </p:txBody>
      </p:sp>
      <p:pic>
        <p:nvPicPr>
          <p:cNvPr id="123" name="Google Shape;76;p16" descr="Google Shape;76;p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00" y="1082724"/>
            <a:ext cx="5249351" cy="3260826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pic>
        <p:nvPicPr>
          <p:cNvPr id="124" name="Google Shape;77;p16" descr="Google Shape;77;p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325" y="1464263"/>
            <a:ext cx="3566076" cy="2497751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sp>
        <p:nvSpPr>
          <p:cNvPr id="125" name="Google Shape;78;p16"/>
          <p:cNvSpPr txBox="1"/>
          <p:nvPr/>
        </p:nvSpPr>
        <p:spPr>
          <a:xfrm>
            <a:off x="5528174" y="4022475"/>
            <a:ext cx="2978401" cy="560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900">
                <a:solidFill>
                  <a:schemeClr val="accent2">
                    <a:lumOff val="21764"/>
                  </a:schemeClr>
                </a:solidFill>
              </a:defRPr>
            </a:pPr>
            <a:r>
              <a:t>*NC (Concentration of Particulate)</a:t>
            </a:r>
          </a:p>
          <a:p>
            <a:pPr>
              <a:defRPr sz="900">
                <a:solidFill>
                  <a:schemeClr val="accent2">
                    <a:lumOff val="21764"/>
                  </a:schemeClr>
                </a:solidFill>
              </a:defRPr>
            </a:pPr>
            <a:r>
              <a:t>*TVOC (Total Volatile Organic Compounds)</a:t>
            </a:r>
          </a:p>
          <a:p>
            <a:pPr>
              <a:defRPr sz="900">
                <a:solidFill>
                  <a:schemeClr val="accent2">
                    <a:lumOff val="21764"/>
                  </a:schemeClr>
                </a:solidFill>
              </a:defRPr>
            </a:pPr>
            <a:r>
              <a:t>*eCO2 (CO2 equivalent)</a:t>
            </a:r>
          </a:p>
        </p:txBody>
      </p:sp>
      <p:pic>
        <p:nvPicPr>
          <p:cNvPr id="126" name="Audio 10" descr="Audio 10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7475" y="4371313"/>
            <a:ext cx="1" cy="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Audio 10">
            <a:extLst>
              <a:ext uri="{FF2B5EF4-FFF2-40B4-BE49-F238E27FC236}">
                <a16:creationId xmlns:a16="http://schemas.microsoft.com/office/drawing/2014/main" id="{08F2740E-D96D-B5A6-23E9-DABB97A30C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00" fill="hold"/>
                                        <p:tgtEl>
                                          <p:spTgt spid="1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</p:cTn>
                <p:tgtEl>
                  <p:spTgt spid="126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83;p1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Exploratory Data Analysis</a:t>
            </a:r>
          </a:p>
        </p:txBody>
      </p:sp>
      <p:pic>
        <p:nvPicPr>
          <p:cNvPr id="129" name="Google Shape;84;p17" descr="Google Shape;84;p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74" y="1213237"/>
            <a:ext cx="4448126" cy="2729527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pic>
        <p:nvPicPr>
          <p:cNvPr id="130" name="Google Shape;85;p17" descr="Google Shape;85;p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6500" y="1210975"/>
            <a:ext cx="4443986" cy="2734057"/>
          </a:xfrm>
          <a:prstGeom prst="rect">
            <a:avLst/>
          </a:prstGeom>
          <a:ln w="12700">
            <a:miter lim="400000"/>
          </a:ln>
          <a:effectLst>
            <a:outerShdw blurRad="63500" dist="95250" dir="7800000" rotWithShape="0">
              <a:srgbClr val="666666">
                <a:alpha val="50000"/>
              </a:srgbClr>
            </a:outerShdw>
          </a:effectLst>
        </p:spPr>
      </p:pic>
      <p:pic>
        <p:nvPicPr>
          <p:cNvPr id="131" name="Audio 7" descr="Audio 7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43137" y="4339144"/>
            <a:ext cx="1" cy="1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Audio 7">
            <a:extLst>
              <a:ext uri="{FF2B5EF4-FFF2-40B4-BE49-F238E27FC236}">
                <a16:creationId xmlns:a16="http://schemas.microsoft.com/office/drawing/2014/main" id="{3F616BD3-B187-7EC2-495C-F3C8A3E364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46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</p:cTn>
                <p:tgtEl>
                  <p:spTgt spid="131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90;p18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Model Strategies</a:t>
            </a:r>
          </a:p>
        </p:txBody>
      </p:sp>
      <p:sp>
        <p:nvSpPr>
          <p:cNvPr id="134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0000"/>
              </a:buClr>
              <a:defRPr>
                <a:solidFill>
                  <a:srgbClr val="000000"/>
                </a:solidFill>
              </a:defRPr>
            </a:pPr>
            <a:r>
              <a:rPr dirty="0"/>
              <a:t>As a fire alarm is essentially a binary classification problem, we opted for models which are intended for classification</a:t>
            </a:r>
            <a:endParaRPr lang="en-US" dirty="0"/>
          </a:p>
          <a:p>
            <a:pPr marL="114300" indent="0">
              <a:buClr>
                <a:srgbClr val="000000"/>
              </a:buClr>
              <a:buNone/>
              <a:defRPr>
                <a:solidFill>
                  <a:srgbClr val="000000"/>
                </a:solidFill>
              </a:defRPr>
            </a:pPr>
            <a:endParaRPr dirty="0"/>
          </a:p>
          <a:p>
            <a:pPr>
              <a:buClr>
                <a:srgbClr val="000000"/>
              </a:buClr>
              <a:defRPr>
                <a:solidFill>
                  <a:srgbClr val="000000"/>
                </a:solidFill>
              </a:defRPr>
            </a:pPr>
            <a:r>
              <a:rPr dirty="0"/>
              <a:t>Of these: KNN, NSC and Logistic Regression are explicitly designed for classification. For the other models the following adjustments were made</a:t>
            </a:r>
            <a:r>
              <a:rPr lang="en-US" dirty="0"/>
              <a:t>:</a:t>
            </a:r>
            <a:endParaRPr dirty="0"/>
          </a:p>
          <a:p>
            <a:pPr marL="914400" lvl="1" indent="-317500">
              <a:buClr>
                <a:srgbClr val="000000"/>
              </a:buClr>
              <a:buSzPts val="1400"/>
              <a:defRPr sz="1400">
                <a:solidFill>
                  <a:srgbClr val="000000"/>
                </a:solidFill>
              </a:defRPr>
            </a:pPr>
            <a:r>
              <a:rPr lang="en-US" dirty="0"/>
              <a:t>A </a:t>
            </a:r>
            <a:r>
              <a:rPr dirty="0" err="1"/>
              <a:t>softmax</a:t>
            </a:r>
            <a:r>
              <a:rPr dirty="0"/>
              <a:t> activation function + a cross entropy loss function</a:t>
            </a:r>
            <a:r>
              <a:rPr lang="en-US" dirty="0"/>
              <a:t> was selected for the neural network</a:t>
            </a:r>
            <a:r>
              <a:rPr dirty="0"/>
              <a:t> to be appropriate for classification.</a:t>
            </a:r>
          </a:p>
          <a:p>
            <a:pPr marL="914400" lvl="1" indent="-317500">
              <a:buClr>
                <a:srgbClr val="000000"/>
              </a:buClr>
              <a:buSzPts val="1400"/>
              <a:defRPr sz="1400">
                <a:solidFill>
                  <a:srgbClr val="000000"/>
                </a:solidFill>
              </a:defRPr>
            </a:pPr>
            <a:r>
              <a:rPr dirty="0"/>
              <a:t>A radial basis function was selected for the SVM.</a:t>
            </a:r>
          </a:p>
          <a:p>
            <a:pPr marL="914400" lvl="1" indent="-317500">
              <a:buClr>
                <a:srgbClr val="000000"/>
              </a:buClr>
              <a:buSzPts val="1400"/>
              <a:defRPr sz="1400">
                <a:solidFill>
                  <a:srgbClr val="000000"/>
                </a:solidFill>
              </a:defRPr>
            </a:pPr>
            <a:r>
              <a:rPr dirty="0"/>
              <a:t>Fire alarm was set as a factor</a:t>
            </a:r>
            <a:r>
              <a:rPr lang="en-US" dirty="0"/>
              <a:t> in R</a:t>
            </a:r>
            <a:r>
              <a:rPr dirty="0"/>
              <a:t> to indicate to the MARS model that this is a regression task.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1AD4304B-D06B-0243-825E-6808ED8A27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spd="med" advTm="598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96;p19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Model Tuning</a:t>
            </a:r>
          </a:p>
        </p:txBody>
      </p:sp>
      <p:graphicFrame>
        <p:nvGraphicFramePr>
          <p:cNvPr id="137" name="Google Shape;97;p19"/>
          <p:cNvGraphicFramePr/>
          <p:nvPr>
            <p:extLst>
              <p:ext uri="{D42A27DB-BD31-4B8C-83A1-F6EECF244321}">
                <p14:modId xmlns:p14="http://schemas.microsoft.com/office/powerpoint/2010/main" val="3607566494"/>
              </p:ext>
            </p:extLst>
          </p:nvPr>
        </p:nvGraphicFramePr>
        <p:xfrm>
          <a:off x="952500" y="1238250"/>
          <a:ext cx="7239000" cy="298683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Model Name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Tuned Hyperparameters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Optimal Value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Logistic Regression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N/A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N/A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NSC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shrinkage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11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SVM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cost,sigma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dirty="0"/>
                        <a:t>sigma=4 </a:t>
                      </a:r>
                      <a:r>
                        <a:rPr lang="en-US" sz="1400" dirty="0"/>
                        <a:t>cost</a:t>
                      </a:r>
                      <a:r>
                        <a:rPr sz="1400" dirty="0"/>
                        <a:t>=1</a:t>
                      </a:r>
                      <a:r>
                        <a:rPr lang="en-US" sz="1400" dirty="0"/>
                        <a:t>4</a:t>
                      </a:r>
                      <a:endParaRPr sz="1400" dirty="0"/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Neural Net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Hidden layer width,depth, learning rate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8 hidden layer neurons, 1 hidden layer, lr=.01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MARS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Number of features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11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KNN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/>
                        <a:t>Number of neighbors</a:t>
                      </a:r>
                    </a:p>
                  </a:txBody>
                  <a:tcPr marL="91425" marR="91425" marT="91425" marB="914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dirty="0"/>
                        <a:t>1</a:t>
                      </a:r>
                    </a:p>
                  </a:txBody>
                  <a:tcPr marL="91425" marR="91425" marT="91425" marB="91425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85BB5247-9964-249E-B018-D84597C627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p:transition spd="med" advTm="394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02;p20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Results and Model Selection</a:t>
            </a:r>
          </a:p>
        </p:txBody>
      </p:sp>
      <p:sp>
        <p:nvSpPr>
          <p:cNvPr id="140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00000"/>
                </a:solidFill>
              </a:defRPr>
            </a:pPr>
            <a:r>
              <a:t>-Accuracy used as the metric on the test set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-Top models were NNET and SVM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-Worst model was MARS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-Other four in the middle</a:t>
            </a:r>
          </a:p>
        </p:txBody>
      </p:sp>
      <p:graphicFrame>
        <p:nvGraphicFramePr>
          <p:cNvPr id="141" name="Google Shape;104;p20"/>
          <p:cNvGraphicFramePr/>
          <p:nvPr/>
        </p:nvGraphicFramePr>
        <p:xfrm>
          <a:off x="3128449" y="2426374"/>
          <a:ext cx="5765700" cy="235712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049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Accuracy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NNET (Neural Network)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0.995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SVM (Support Vector Machine)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0.977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PLR (Penalized Logistic Regression)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0.758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KNN (K Nearest Neighbors)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0.755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LR (Logistic Regression)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0.752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NSC (Nearest Shrunken Centroids)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0.733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MARS (Multivariate Adaptable Regression Spline)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0.674</a:t>
                      </a:r>
                    </a:p>
                  </a:txBody>
                  <a:tcPr marL="63500" marR="63500" marT="63500" marB="6350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42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94472" y="26924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11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4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09;p2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Conclusion and Next Steps</a:t>
            </a:r>
          </a:p>
        </p:txBody>
      </p:sp>
      <p:sp>
        <p:nvSpPr>
          <p:cNvPr id="145" name="Google Shape;110;p2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000000"/>
                </a:solidFill>
              </a:defRPr>
            </a:pPr>
            <a:r>
              <a:t>-Fire alarms are more important than we realize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-Continue to do more research using more datasets to test out the chosen models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-Don’t give up on the models that didn’t work</a:t>
            </a:r>
          </a:p>
          <a:p>
            <a:pPr marL="0" indent="0">
              <a:spcBef>
                <a:spcPts val="1200"/>
              </a:spcBef>
              <a:buSzTx/>
              <a:buNone/>
              <a:defRPr>
                <a:solidFill>
                  <a:srgbClr val="000000"/>
                </a:solidFill>
              </a:defRPr>
            </a:pPr>
            <a:r>
              <a:t>-Try to implement the use of educational reach to make this topic more talked about</a:t>
            </a:r>
          </a:p>
        </p:txBody>
      </p:sp>
      <p:pic>
        <p:nvPicPr>
          <p:cNvPr id="146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0634" y="425806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79" fill="hold"/>
                                        <p:tgtEl>
                                          <p:spTgt spid="1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4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636</Words>
  <Application>Microsoft Office PowerPoint</Application>
  <PresentationFormat>On-screen Show (16:9)</PresentationFormat>
  <Paragraphs>88</Paragraphs>
  <Slides>11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Times New Roman</vt:lpstr>
      <vt:lpstr>Simple Light</vt:lpstr>
      <vt:lpstr>Creating a fire alarm using household IOT sensors</vt:lpstr>
      <vt:lpstr>Introduction</vt:lpstr>
      <vt:lpstr>Data Preprocessing</vt:lpstr>
      <vt:lpstr>Exploratory Data Analysis</vt:lpstr>
      <vt:lpstr>Exploratory Data Analysis</vt:lpstr>
      <vt:lpstr>Model Strategies</vt:lpstr>
      <vt:lpstr>Model Tuning</vt:lpstr>
      <vt:lpstr>Results and Model Selection</vt:lpstr>
      <vt:lpstr>Conclusion and Next Steps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YourBoy Liam</cp:lastModifiedBy>
  <cp:revision>2</cp:revision>
  <dcterms:modified xsi:type="dcterms:W3CDTF">2024-06-25T06:26:15Z</dcterms:modified>
</cp:coreProperties>
</file>